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61" r:id="rId6"/>
    <p:sldId id="262" r:id="rId7"/>
    <p:sldId id="265" r:id="rId8"/>
    <p:sldId id="264" r:id="rId9"/>
    <p:sldId id="263" r:id="rId10"/>
    <p:sldId id="266" r:id="rId11"/>
    <p:sldId id="268" r:id="rId12"/>
    <p:sldId id="267" r:id="rId13"/>
    <p:sldId id="269"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F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8377" autoAdjust="0"/>
  </p:normalViewPr>
  <p:slideViewPr>
    <p:cSldViewPr snapToGrid="0" snapToObjects="1">
      <p:cViewPr varScale="1">
        <p:scale>
          <a:sx n="86" d="100"/>
          <a:sy n="86" d="100"/>
        </p:scale>
        <p:origin x="-115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A1E269B-0FCB-ED42-9DAE-838BF3FD478D}" type="datetimeFigureOut">
              <a:rPr lang="en-US" smtClean="0"/>
              <a:t>11/21/14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5F08F-4F9A-F14D-A606-D58AD0A34E52}" type="slidenum">
              <a:rPr lang="en-US" smtClean="0"/>
              <a:t>‹#›</a:t>
            </a:fld>
            <a:endParaRPr lang="en-US"/>
          </a:p>
        </p:txBody>
      </p:sp>
    </p:spTree>
    <p:extLst>
      <p:ext uri="{BB962C8B-B14F-4D97-AF65-F5344CB8AC3E}">
        <p14:creationId xmlns:p14="http://schemas.microsoft.com/office/powerpoint/2010/main" val="422527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1E269B-0FCB-ED42-9DAE-838BF3FD478D}" type="datetimeFigureOut">
              <a:rPr lang="en-US" smtClean="0"/>
              <a:t>11/21/14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5F08F-4F9A-F14D-A606-D58AD0A34E52}" type="slidenum">
              <a:rPr lang="en-US" smtClean="0"/>
              <a:t>‹#›</a:t>
            </a:fld>
            <a:endParaRPr lang="en-US"/>
          </a:p>
        </p:txBody>
      </p:sp>
    </p:spTree>
    <p:extLst>
      <p:ext uri="{BB962C8B-B14F-4D97-AF65-F5344CB8AC3E}">
        <p14:creationId xmlns:p14="http://schemas.microsoft.com/office/powerpoint/2010/main" val="3466057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1E269B-0FCB-ED42-9DAE-838BF3FD478D}" type="datetimeFigureOut">
              <a:rPr lang="en-US" smtClean="0"/>
              <a:t>11/21/14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5F08F-4F9A-F14D-A606-D58AD0A34E52}" type="slidenum">
              <a:rPr lang="en-US" smtClean="0"/>
              <a:t>‹#›</a:t>
            </a:fld>
            <a:endParaRPr lang="en-US"/>
          </a:p>
        </p:txBody>
      </p:sp>
    </p:spTree>
    <p:extLst>
      <p:ext uri="{BB962C8B-B14F-4D97-AF65-F5344CB8AC3E}">
        <p14:creationId xmlns:p14="http://schemas.microsoft.com/office/powerpoint/2010/main" val="3292357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1E269B-0FCB-ED42-9DAE-838BF3FD478D}" type="datetimeFigureOut">
              <a:rPr lang="en-US" smtClean="0"/>
              <a:t>11/21/14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5F08F-4F9A-F14D-A606-D58AD0A34E52}" type="slidenum">
              <a:rPr lang="en-US" smtClean="0"/>
              <a:t>‹#›</a:t>
            </a:fld>
            <a:endParaRPr lang="en-US"/>
          </a:p>
        </p:txBody>
      </p:sp>
    </p:spTree>
    <p:extLst>
      <p:ext uri="{BB962C8B-B14F-4D97-AF65-F5344CB8AC3E}">
        <p14:creationId xmlns:p14="http://schemas.microsoft.com/office/powerpoint/2010/main" val="1384099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1E269B-0FCB-ED42-9DAE-838BF3FD478D}" type="datetimeFigureOut">
              <a:rPr lang="en-US" smtClean="0"/>
              <a:t>11/21/14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5F08F-4F9A-F14D-A606-D58AD0A34E52}" type="slidenum">
              <a:rPr lang="en-US" smtClean="0"/>
              <a:t>‹#›</a:t>
            </a:fld>
            <a:endParaRPr lang="en-US"/>
          </a:p>
        </p:txBody>
      </p:sp>
    </p:spTree>
    <p:extLst>
      <p:ext uri="{BB962C8B-B14F-4D97-AF65-F5344CB8AC3E}">
        <p14:creationId xmlns:p14="http://schemas.microsoft.com/office/powerpoint/2010/main" val="1367047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A1E269B-0FCB-ED42-9DAE-838BF3FD478D}" type="datetimeFigureOut">
              <a:rPr lang="en-US" smtClean="0"/>
              <a:t>11/21/14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5F08F-4F9A-F14D-A606-D58AD0A34E52}" type="slidenum">
              <a:rPr lang="en-US" smtClean="0"/>
              <a:t>‹#›</a:t>
            </a:fld>
            <a:endParaRPr lang="en-US"/>
          </a:p>
        </p:txBody>
      </p:sp>
    </p:spTree>
    <p:extLst>
      <p:ext uri="{BB962C8B-B14F-4D97-AF65-F5344CB8AC3E}">
        <p14:creationId xmlns:p14="http://schemas.microsoft.com/office/powerpoint/2010/main" val="1647254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A1E269B-0FCB-ED42-9DAE-838BF3FD478D}" type="datetimeFigureOut">
              <a:rPr lang="en-US" smtClean="0"/>
              <a:t>11/21/14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35F08F-4F9A-F14D-A606-D58AD0A34E52}" type="slidenum">
              <a:rPr lang="en-US" smtClean="0"/>
              <a:t>‹#›</a:t>
            </a:fld>
            <a:endParaRPr lang="en-US"/>
          </a:p>
        </p:txBody>
      </p:sp>
    </p:spTree>
    <p:extLst>
      <p:ext uri="{BB962C8B-B14F-4D97-AF65-F5344CB8AC3E}">
        <p14:creationId xmlns:p14="http://schemas.microsoft.com/office/powerpoint/2010/main" val="1014049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A1E269B-0FCB-ED42-9DAE-838BF3FD478D}" type="datetimeFigureOut">
              <a:rPr lang="en-US" smtClean="0"/>
              <a:t>11/21/14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35F08F-4F9A-F14D-A606-D58AD0A34E52}" type="slidenum">
              <a:rPr lang="en-US" smtClean="0"/>
              <a:t>‹#›</a:t>
            </a:fld>
            <a:endParaRPr lang="en-US"/>
          </a:p>
        </p:txBody>
      </p:sp>
    </p:spTree>
    <p:extLst>
      <p:ext uri="{BB962C8B-B14F-4D97-AF65-F5344CB8AC3E}">
        <p14:creationId xmlns:p14="http://schemas.microsoft.com/office/powerpoint/2010/main" val="3772076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1E269B-0FCB-ED42-9DAE-838BF3FD478D}" type="datetimeFigureOut">
              <a:rPr lang="en-US" smtClean="0"/>
              <a:t>11/21/14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35F08F-4F9A-F14D-A606-D58AD0A34E52}" type="slidenum">
              <a:rPr lang="en-US" smtClean="0"/>
              <a:t>‹#›</a:t>
            </a:fld>
            <a:endParaRPr lang="en-US"/>
          </a:p>
        </p:txBody>
      </p:sp>
    </p:spTree>
    <p:extLst>
      <p:ext uri="{BB962C8B-B14F-4D97-AF65-F5344CB8AC3E}">
        <p14:creationId xmlns:p14="http://schemas.microsoft.com/office/powerpoint/2010/main" val="1250290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E269B-0FCB-ED42-9DAE-838BF3FD478D}" type="datetimeFigureOut">
              <a:rPr lang="en-US" smtClean="0"/>
              <a:t>11/21/14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5F08F-4F9A-F14D-A606-D58AD0A34E52}" type="slidenum">
              <a:rPr lang="en-US" smtClean="0"/>
              <a:t>‹#›</a:t>
            </a:fld>
            <a:endParaRPr lang="en-US"/>
          </a:p>
        </p:txBody>
      </p:sp>
    </p:spTree>
    <p:extLst>
      <p:ext uri="{BB962C8B-B14F-4D97-AF65-F5344CB8AC3E}">
        <p14:creationId xmlns:p14="http://schemas.microsoft.com/office/powerpoint/2010/main" val="2757688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E269B-0FCB-ED42-9DAE-838BF3FD478D}" type="datetimeFigureOut">
              <a:rPr lang="en-US" smtClean="0"/>
              <a:t>11/21/14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5F08F-4F9A-F14D-A606-D58AD0A34E52}" type="slidenum">
              <a:rPr lang="en-US" smtClean="0"/>
              <a:t>‹#›</a:t>
            </a:fld>
            <a:endParaRPr lang="en-US"/>
          </a:p>
        </p:txBody>
      </p:sp>
    </p:spTree>
    <p:extLst>
      <p:ext uri="{BB962C8B-B14F-4D97-AF65-F5344CB8AC3E}">
        <p14:creationId xmlns:p14="http://schemas.microsoft.com/office/powerpoint/2010/main" val="5702030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1E269B-0FCB-ED42-9DAE-838BF3FD478D}" type="datetimeFigureOut">
              <a:rPr lang="en-US" smtClean="0"/>
              <a:t>11/21/14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35F08F-4F9A-F14D-A606-D58AD0A34E52}" type="slidenum">
              <a:rPr lang="en-US" smtClean="0"/>
              <a:t>‹#›</a:t>
            </a:fld>
            <a:endParaRPr lang="en-US"/>
          </a:p>
        </p:txBody>
      </p:sp>
    </p:spTree>
    <p:extLst>
      <p:ext uri="{BB962C8B-B14F-4D97-AF65-F5344CB8AC3E}">
        <p14:creationId xmlns:p14="http://schemas.microsoft.com/office/powerpoint/2010/main" val="1303647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jpeg"/><Relationship Id="rId5" Type="http://schemas.openxmlformats.org/officeDocument/2006/relationships/image" Target="../media/image36.jp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g"/><Relationship Id="rId5"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2.jpg"/><Relationship Id="rId6"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png"/><Relationship Id="rId6"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40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784"/>
            <a:ext cx="7772400" cy="1470025"/>
          </a:xfrm>
        </p:spPr>
        <p:txBody>
          <a:bodyPr/>
          <a:lstStyle/>
          <a:p>
            <a:r>
              <a:rPr lang="en-US" b="1" dirty="0" smtClean="0"/>
              <a:t>Raising Up </a:t>
            </a:r>
            <a:r>
              <a:rPr lang="en-US" b="1" dirty="0"/>
              <a:t>N</a:t>
            </a:r>
            <a:r>
              <a:rPr lang="en-US" b="1" dirty="0" smtClean="0"/>
              <a:t>ew </a:t>
            </a:r>
            <a:br>
              <a:rPr lang="en-US" b="1" dirty="0" smtClean="0"/>
            </a:br>
            <a:r>
              <a:rPr lang="en-US" b="1" dirty="0" smtClean="0"/>
              <a:t>Programs of Growth</a:t>
            </a:r>
            <a:endParaRPr lang="en-US" b="1" dirty="0"/>
          </a:p>
        </p:txBody>
      </p:sp>
      <p:sp>
        <p:nvSpPr>
          <p:cNvPr id="3" name="Subtitle 2"/>
          <p:cNvSpPr>
            <a:spLocks noGrp="1"/>
          </p:cNvSpPr>
          <p:nvPr>
            <p:ph type="subTitle" idx="1"/>
          </p:nvPr>
        </p:nvSpPr>
        <p:spPr>
          <a:xfrm>
            <a:off x="474134" y="2717798"/>
            <a:ext cx="8365066" cy="3886201"/>
          </a:xfrm>
        </p:spPr>
        <p:txBody>
          <a:bodyPr>
            <a:normAutofit fontScale="62500" lnSpcReduction="20000"/>
          </a:bodyPr>
          <a:lstStyle/>
          <a:p>
            <a:pPr algn="l"/>
            <a:r>
              <a:rPr lang="en-US" i="1" dirty="0" smtClean="0"/>
              <a:t>“</a:t>
            </a:r>
            <a:r>
              <a:rPr lang="en-US" sz="5500" i="1" dirty="0" smtClean="0">
                <a:solidFill>
                  <a:schemeClr val="tx1"/>
                </a:solidFill>
              </a:rPr>
              <a:t>…we </a:t>
            </a:r>
            <a:r>
              <a:rPr lang="en-US" sz="5500" i="1" dirty="0">
                <a:solidFill>
                  <a:schemeClr val="tx1"/>
                </a:solidFill>
              </a:rPr>
              <a:t>will call upon the community of the Most Great Name at </a:t>
            </a:r>
            <a:r>
              <a:rPr lang="en-US" sz="5500" i="1" dirty="0" err="1">
                <a:solidFill>
                  <a:schemeClr val="tx1"/>
                </a:solidFill>
              </a:rPr>
              <a:t>Riḍván</a:t>
            </a:r>
            <a:r>
              <a:rPr lang="en-US" sz="5500" i="1" dirty="0">
                <a:solidFill>
                  <a:schemeClr val="tx1"/>
                </a:solidFill>
              </a:rPr>
              <a:t> 2011 to raise over the next five years the total number of clusters in which a </a:t>
            </a:r>
            <a:r>
              <a:rPr lang="en-US" sz="5500" i="1" dirty="0" err="1">
                <a:solidFill>
                  <a:schemeClr val="tx1"/>
                </a:solidFill>
              </a:rPr>
              <a:t>programme</a:t>
            </a:r>
            <a:r>
              <a:rPr lang="en-US" sz="5500" i="1" dirty="0">
                <a:solidFill>
                  <a:schemeClr val="tx1"/>
                </a:solidFill>
              </a:rPr>
              <a:t> of growth is under way, at whatever level of intensity, to 5,000, approximately one third of all clusters in the world at present</a:t>
            </a:r>
            <a:r>
              <a:rPr lang="en-US" sz="5500" i="1" dirty="0" smtClean="0">
                <a:solidFill>
                  <a:schemeClr val="tx1"/>
                </a:solidFill>
              </a:rPr>
              <a:t>.” </a:t>
            </a:r>
          </a:p>
          <a:p>
            <a:pPr algn="l"/>
            <a:r>
              <a:rPr lang="en-US" sz="5500" i="1" dirty="0" smtClean="0">
                <a:solidFill>
                  <a:schemeClr val="tx1"/>
                </a:solidFill>
              </a:rPr>
              <a:t>–Universal House of Justice, 28 Dec. 2010</a:t>
            </a:r>
          </a:p>
          <a:p>
            <a:endParaRPr lang="en-US" i="1" dirty="0"/>
          </a:p>
        </p:txBody>
      </p:sp>
    </p:spTree>
    <p:extLst>
      <p:ext uri="{BB962C8B-B14F-4D97-AF65-F5344CB8AC3E}">
        <p14:creationId xmlns:p14="http://schemas.microsoft.com/office/powerpoint/2010/main" val="39022650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8534" y="0"/>
            <a:ext cx="7707578" cy="944562"/>
          </a:xfrm>
        </p:spPr>
        <p:txBody>
          <a:bodyPr/>
          <a:lstStyle/>
          <a:p>
            <a:pPr algn="l"/>
            <a:r>
              <a:rPr lang="en-US" dirty="0" smtClean="0"/>
              <a:t>Del Norte County (Crescent City)</a:t>
            </a:r>
            <a:endParaRPr lang="en-US" dirty="0"/>
          </a:p>
        </p:txBody>
      </p:sp>
      <p:pic>
        <p:nvPicPr>
          <p:cNvPr id="5" name="Picture 4" descr="crescent-city -california-hotelklamath-river-package-top.jpg"/>
          <p:cNvPicPr>
            <a:picLocks noChangeAspect="1"/>
          </p:cNvPicPr>
          <p:nvPr/>
        </p:nvPicPr>
        <p:blipFill rotWithShape="1">
          <a:blip r:embed="rId2">
            <a:extLst>
              <a:ext uri="{28A0092B-C50C-407E-A947-70E740481C1C}">
                <a14:useLocalDpi xmlns:a14="http://schemas.microsoft.com/office/drawing/2010/main" val="0"/>
              </a:ext>
            </a:extLst>
          </a:blip>
          <a:srcRect b="5538"/>
          <a:stretch/>
        </p:blipFill>
        <p:spPr>
          <a:xfrm>
            <a:off x="0" y="825178"/>
            <a:ext cx="5729305" cy="2429054"/>
          </a:xfrm>
          <a:prstGeom prst="rect">
            <a:avLst/>
          </a:prstGeom>
        </p:spPr>
      </p:pic>
      <p:pic>
        <p:nvPicPr>
          <p:cNvPr id="6" name="Picture 5" descr="CrescentCity_Downtown.jpg"/>
          <p:cNvPicPr>
            <a:picLocks noChangeAspect="1"/>
          </p:cNvPicPr>
          <p:nvPr/>
        </p:nvPicPr>
        <p:blipFill rotWithShape="1">
          <a:blip r:embed="rId3">
            <a:extLst>
              <a:ext uri="{28A0092B-C50C-407E-A947-70E740481C1C}">
                <a14:useLocalDpi xmlns:a14="http://schemas.microsoft.com/office/drawing/2010/main" val="0"/>
              </a:ext>
            </a:extLst>
          </a:blip>
          <a:srcRect l="2919" r="1454"/>
          <a:stretch/>
        </p:blipFill>
        <p:spPr>
          <a:xfrm>
            <a:off x="0" y="3396646"/>
            <a:ext cx="3883121" cy="3240115"/>
          </a:xfrm>
          <a:prstGeom prst="rect">
            <a:avLst/>
          </a:prstGeom>
        </p:spPr>
      </p:pic>
      <p:pic>
        <p:nvPicPr>
          <p:cNvPr id="9" name="Picture 8" descr="CrescentCity_Race.jpg"/>
          <p:cNvPicPr>
            <a:picLocks noChangeAspect="1"/>
          </p:cNvPicPr>
          <p:nvPr/>
        </p:nvPicPr>
        <p:blipFill rotWithShape="1">
          <a:blip r:embed="rId4">
            <a:extLst>
              <a:ext uri="{28A0092B-C50C-407E-A947-70E740481C1C}">
                <a14:useLocalDpi xmlns:a14="http://schemas.microsoft.com/office/drawing/2010/main" val="0"/>
              </a:ext>
            </a:extLst>
          </a:blip>
          <a:srcRect l="8288" t="17368" r="3438" b="19838"/>
          <a:stretch/>
        </p:blipFill>
        <p:spPr>
          <a:xfrm>
            <a:off x="5729305" y="825177"/>
            <a:ext cx="3414695" cy="2429054"/>
          </a:xfrm>
          <a:prstGeom prst="rect">
            <a:avLst/>
          </a:prstGeom>
        </p:spPr>
      </p:pic>
      <p:sp>
        <p:nvSpPr>
          <p:cNvPr id="10" name="TextBox 9"/>
          <p:cNvSpPr txBox="1"/>
          <p:nvPr/>
        </p:nvSpPr>
        <p:spPr>
          <a:xfrm>
            <a:off x="3883121" y="3411414"/>
            <a:ext cx="5260879" cy="769441"/>
          </a:xfrm>
          <a:prstGeom prst="rect">
            <a:avLst/>
          </a:prstGeom>
          <a:noFill/>
        </p:spPr>
        <p:txBody>
          <a:bodyPr wrap="square" rtlCol="0">
            <a:spAutoFit/>
          </a:bodyPr>
          <a:lstStyle/>
          <a:p>
            <a:r>
              <a:rPr lang="en-US" sz="2200" dirty="0" smtClean="0"/>
              <a:t>Del Norte Population: 27,900 (66% urban)</a:t>
            </a:r>
          </a:p>
          <a:p>
            <a:r>
              <a:rPr lang="en-US" sz="2200" dirty="0" smtClean="0"/>
              <a:t>Crescent City Population: 7,400</a:t>
            </a:r>
          </a:p>
        </p:txBody>
      </p:sp>
      <p:sp>
        <p:nvSpPr>
          <p:cNvPr id="11" name="TextBox 10"/>
          <p:cNvSpPr txBox="1"/>
          <p:nvPr/>
        </p:nvSpPr>
        <p:spPr>
          <a:xfrm>
            <a:off x="3883121" y="4400935"/>
            <a:ext cx="3248978" cy="2400657"/>
          </a:xfrm>
          <a:prstGeom prst="rect">
            <a:avLst/>
          </a:prstGeom>
          <a:noFill/>
        </p:spPr>
        <p:txBody>
          <a:bodyPr wrap="square" rtlCol="0">
            <a:spAutoFit/>
          </a:bodyPr>
          <a:lstStyle/>
          <a:p>
            <a:r>
              <a:rPr lang="en-US" sz="2200" dirty="0" smtClean="0"/>
              <a:t>Crescent City Schools:</a:t>
            </a:r>
            <a:endParaRPr lang="en-US" sz="2200" dirty="0"/>
          </a:p>
          <a:p>
            <a:r>
              <a:rPr lang="en-US" sz="2200" dirty="0" smtClean="0"/>
              <a:t>4</a:t>
            </a:r>
            <a:r>
              <a:rPr lang="en-US" sz="2200" dirty="0"/>
              <a:t> </a:t>
            </a:r>
            <a:r>
              <a:rPr lang="en-US" sz="2200" dirty="0" smtClean="0"/>
              <a:t>Elementary (K-5)</a:t>
            </a:r>
          </a:p>
          <a:p>
            <a:r>
              <a:rPr lang="en-US" sz="2200" dirty="0" smtClean="0"/>
              <a:t>1 Middle (6-8)</a:t>
            </a:r>
          </a:p>
          <a:p>
            <a:r>
              <a:rPr lang="en-US" sz="2200" dirty="0" smtClean="0"/>
              <a:t>2 High (9-12)</a:t>
            </a:r>
          </a:p>
          <a:p>
            <a:r>
              <a:rPr lang="en-US" sz="2200" dirty="0" smtClean="0"/>
              <a:t>2 Charter (1: K-12, 1: K-8)</a:t>
            </a:r>
          </a:p>
          <a:p>
            <a:endParaRPr lang="en-US" sz="2200" dirty="0"/>
          </a:p>
          <a:p>
            <a:endParaRPr lang="en-US" dirty="0"/>
          </a:p>
        </p:txBody>
      </p:sp>
    </p:spTree>
    <p:extLst>
      <p:ext uri="{BB962C8B-B14F-4D97-AF65-F5344CB8AC3E}">
        <p14:creationId xmlns:p14="http://schemas.microsoft.com/office/powerpoint/2010/main" val="365570777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8534" y="14768"/>
            <a:ext cx="7707578" cy="811648"/>
          </a:xfrm>
        </p:spPr>
        <p:txBody>
          <a:bodyPr/>
          <a:lstStyle/>
          <a:p>
            <a:pPr algn="l"/>
            <a:r>
              <a:rPr lang="en-US" dirty="0" smtClean="0"/>
              <a:t>Del Norte County (Crescent City)</a:t>
            </a:r>
            <a:endParaRPr lang="en-US" dirty="0"/>
          </a:p>
        </p:txBody>
      </p:sp>
      <p:pic>
        <p:nvPicPr>
          <p:cNvPr id="2" name="Picture 1" descr="Screen Shot 2014-11-22 at 8.46.59 AM.png"/>
          <p:cNvPicPr>
            <a:picLocks noChangeAspect="1"/>
          </p:cNvPicPr>
          <p:nvPr/>
        </p:nvPicPr>
        <p:blipFill rotWithShape="1">
          <a:blip r:embed="rId2">
            <a:extLst>
              <a:ext uri="{28A0092B-C50C-407E-A947-70E740481C1C}">
                <a14:useLocalDpi xmlns:a14="http://schemas.microsoft.com/office/drawing/2010/main" val="0"/>
              </a:ext>
            </a:extLst>
          </a:blip>
          <a:srcRect l="3553" t="37257" r="12474" b="924"/>
          <a:stretch/>
        </p:blipFill>
        <p:spPr>
          <a:xfrm>
            <a:off x="0" y="811110"/>
            <a:ext cx="5803550" cy="2008548"/>
          </a:xfrm>
          <a:prstGeom prst="rect">
            <a:avLst/>
          </a:prstGeom>
          <a:ln>
            <a:solidFill>
              <a:srgbClr val="000000"/>
            </a:solidFill>
          </a:ln>
        </p:spPr>
      </p:pic>
      <p:pic>
        <p:nvPicPr>
          <p:cNvPr id="3" name="Picture 2" descr="Screen Shot 2014-11-22 at 8.48.21 AM.png"/>
          <p:cNvPicPr>
            <a:picLocks noChangeAspect="1"/>
          </p:cNvPicPr>
          <p:nvPr/>
        </p:nvPicPr>
        <p:blipFill rotWithShape="1">
          <a:blip r:embed="rId3">
            <a:extLst>
              <a:ext uri="{28A0092B-C50C-407E-A947-70E740481C1C}">
                <a14:useLocalDpi xmlns:a14="http://schemas.microsoft.com/office/drawing/2010/main" val="0"/>
              </a:ext>
            </a:extLst>
          </a:blip>
          <a:srcRect l="7121"/>
          <a:stretch/>
        </p:blipFill>
        <p:spPr>
          <a:xfrm>
            <a:off x="6251110" y="1333500"/>
            <a:ext cx="2878124" cy="5524500"/>
          </a:xfrm>
          <a:prstGeom prst="rect">
            <a:avLst/>
          </a:prstGeom>
        </p:spPr>
      </p:pic>
      <p:sp>
        <p:nvSpPr>
          <p:cNvPr id="7" name="TextBox 6"/>
          <p:cNvSpPr txBox="1"/>
          <p:nvPr/>
        </p:nvSpPr>
        <p:spPr>
          <a:xfrm>
            <a:off x="6251110" y="944562"/>
            <a:ext cx="2878124" cy="400110"/>
          </a:xfrm>
          <a:prstGeom prst="rect">
            <a:avLst/>
          </a:prstGeom>
          <a:noFill/>
        </p:spPr>
        <p:txBody>
          <a:bodyPr wrap="square" rtlCol="0">
            <a:spAutoFit/>
          </a:bodyPr>
          <a:lstStyle/>
          <a:p>
            <a:r>
              <a:rPr lang="en-US" sz="2000" b="1" dirty="0" smtClean="0"/>
              <a:t>H.S. Clubs:</a:t>
            </a:r>
            <a:endParaRPr lang="en-US" sz="2000" b="1" dirty="0"/>
          </a:p>
        </p:txBody>
      </p:sp>
      <p:pic>
        <p:nvPicPr>
          <p:cNvPr id="8" name="Picture 7" descr="hosa.jpeg"/>
          <p:cNvPicPr>
            <a:picLocks noChangeAspect="1"/>
          </p:cNvPicPr>
          <p:nvPr/>
        </p:nvPicPr>
        <p:blipFill rotWithShape="1">
          <a:blip r:embed="rId4">
            <a:extLst>
              <a:ext uri="{28A0092B-C50C-407E-A947-70E740481C1C}">
                <a14:useLocalDpi xmlns:a14="http://schemas.microsoft.com/office/drawing/2010/main" val="0"/>
              </a:ext>
            </a:extLst>
          </a:blip>
          <a:srcRect t="7253" b="10158"/>
          <a:stretch/>
        </p:blipFill>
        <p:spPr>
          <a:xfrm>
            <a:off x="0" y="5011970"/>
            <a:ext cx="3632200" cy="1846030"/>
          </a:xfrm>
          <a:prstGeom prst="rect">
            <a:avLst/>
          </a:prstGeom>
        </p:spPr>
      </p:pic>
      <p:pic>
        <p:nvPicPr>
          <p:cNvPr id="12" name="Picture 11" descr="UpwardBound.jpg"/>
          <p:cNvPicPr>
            <a:picLocks noChangeAspect="1"/>
          </p:cNvPicPr>
          <p:nvPr/>
        </p:nvPicPr>
        <p:blipFill rotWithShape="1">
          <a:blip r:embed="rId5">
            <a:extLst>
              <a:ext uri="{28A0092B-C50C-407E-A947-70E740481C1C}">
                <a14:useLocalDpi xmlns:a14="http://schemas.microsoft.com/office/drawing/2010/main" val="0"/>
              </a:ext>
            </a:extLst>
          </a:blip>
          <a:srcRect l="1297" r="1332" b="9823"/>
          <a:stretch/>
        </p:blipFill>
        <p:spPr>
          <a:xfrm>
            <a:off x="0" y="2774787"/>
            <a:ext cx="6317876" cy="2237183"/>
          </a:xfrm>
          <a:prstGeom prst="rect">
            <a:avLst/>
          </a:prstGeom>
          <a:ln>
            <a:solidFill>
              <a:srgbClr val="000000"/>
            </a:solidFill>
          </a:ln>
        </p:spPr>
      </p:pic>
    </p:spTree>
    <p:extLst>
      <p:ext uri="{BB962C8B-B14F-4D97-AF65-F5344CB8AC3E}">
        <p14:creationId xmlns:p14="http://schemas.microsoft.com/office/powerpoint/2010/main" val="7359864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8534" y="0"/>
            <a:ext cx="4216400" cy="767949"/>
          </a:xfrm>
        </p:spPr>
        <p:txBody>
          <a:bodyPr/>
          <a:lstStyle/>
          <a:p>
            <a:pPr algn="l"/>
            <a:r>
              <a:rPr lang="en-US" dirty="0" smtClean="0"/>
              <a:t>Modoc County</a:t>
            </a:r>
            <a:endParaRPr lang="en-US" dirty="0"/>
          </a:p>
        </p:txBody>
      </p:sp>
      <p:pic>
        <p:nvPicPr>
          <p:cNvPr id="6" name="Picture 5" descr="modoc-map.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422" y="0"/>
            <a:ext cx="5106578" cy="3966109"/>
          </a:xfrm>
          <a:prstGeom prst="rect">
            <a:avLst/>
          </a:prstGeom>
        </p:spPr>
      </p:pic>
      <p:pic>
        <p:nvPicPr>
          <p:cNvPr id="7" name="Picture 6" descr="modoccounty.jpg"/>
          <p:cNvPicPr>
            <a:picLocks noChangeAspect="1"/>
          </p:cNvPicPr>
          <p:nvPr/>
        </p:nvPicPr>
        <p:blipFill rotWithShape="1">
          <a:blip r:embed="rId3">
            <a:extLst>
              <a:ext uri="{28A0092B-C50C-407E-A947-70E740481C1C}">
                <a14:useLocalDpi xmlns:a14="http://schemas.microsoft.com/office/drawing/2010/main" val="0"/>
              </a:ext>
            </a:extLst>
          </a:blip>
          <a:srcRect t="10124" b="14051"/>
          <a:stretch/>
        </p:blipFill>
        <p:spPr>
          <a:xfrm>
            <a:off x="0" y="767949"/>
            <a:ext cx="3779755" cy="2142988"/>
          </a:xfrm>
          <a:prstGeom prst="rect">
            <a:avLst/>
          </a:prstGeom>
        </p:spPr>
      </p:pic>
      <p:sp>
        <p:nvSpPr>
          <p:cNvPr id="8" name="TextBox 7"/>
          <p:cNvSpPr txBox="1"/>
          <p:nvPr/>
        </p:nvSpPr>
        <p:spPr>
          <a:xfrm>
            <a:off x="1" y="5411450"/>
            <a:ext cx="4813796" cy="1446550"/>
          </a:xfrm>
          <a:prstGeom prst="rect">
            <a:avLst/>
          </a:prstGeom>
          <a:noFill/>
        </p:spPr>
        <p:txBody>
          <a:bodyPr wrap="square" rtlCol="0">
            <a:spAutoFit/>
          </a:bodyPr>
          <a:lstStyle/>
          <a:p>
            <a:r>
              <a:rPr lang="en-US" sz="2200" dirty="0" smtClean="0"/>
              <a:t>Modoc County Pop.: 9,100</a:t>
            </a:r>
          </a:p>
          <a:p>
            <a:r>
              <a:rPr lang="en-US" sz="2200" dirty="0" smtClean="0"/>
              <a:t>Alturas, CA Pop.: 2,700</a:t>
            </a:r>
          </a:p>
          <a:p>
            <a:r>
              <a:rPr lang="en-US" sz="2200" dirty="0" smtClean="0"/>
              <a:t>Alturas Schools: 1 elementary, 1 middle, 1 high</a:t>
            </a:r>
          </a:p>
        </p:txBody>
      </p:sp>
      <p:pic>
        <p:nvPicPr>
          <p:cNvPr id="9" name="Picture 8" descr="Alturas_Race.jpg"/>
          <p:cNvPicPr>
            <a:picLocks noChangeAspect="1"/>
          </p:cNvPicPr>
          <p:nvPr/>
        </p:nvPicPr>
        <p:blipFill rotWithShape="1">
          <a:blip r:embed="rId4">
            <a:extLst>
              <a:ext uri="{28A0092B-C50C-407E-A947-70E740481C1C}">
                <a14:useLocalDpi xmlns:a14="http://schemas.microsoft.com/office/drawing/2010/main" val="0"/>
              </a:ext>
            </a:extLst>
          </a:blip>
          <a:srcRect l="10614" t="22019" b="17125"/>
          <a:stretch/>
        </p:blipFill>
        <p:spPr>
          <a:xfrm>
            <a:off x="5176851" y="3966109"/>
            <a:ext cx="3967149" cy="2700913"/>
          </a:xfrm>
          <a:prstGeom prst="rect">
            <a:avLst/>
          </a:prstGeom>
        </p:spPr>
      </p:pic>
      <p:pic>
        <p:nvPicPr>
          <p:cNvPr id="10" name="Picture 9" descr="Screen Shot 2014-11-22 at 9.58.50 AM.png"/>
          <p:cNvPicPr>
            <a:picLocks noChangeAspect="1"/>
          </p:cNvPicPr>
          <p:nvPr/>
        </p:nvPicPr>
        <p:blipFill rotWithShape="1">
          <a:blip r:embed="rId5">
            <a:extLst>
              <a:ext uri="{28A0092B-C50C-407E-A947-70E740481C1C}">
                <a14:useLocalDpi xmlns:a14="http://schemas.microsoft.com/office/drawing/2010/main" val="0"/>
              </a:ext>
            </a:extLst>
          </a:blip>
          <a:srcRect l="3768" t="4566" r="3144" b="6835"/>
          <a:stretch/>
        </p:blipFill>
        <p:spPr>
          <a:xfrm>
            <a:off x="0" y="2910937"/>
            <a:ext cx="3292875" cy="2528443"/>
          </a:xfrm>
          <a:prstGeom prst="rect">
            <a:avLst/>
          </a:prstGeom>
        </p:spPr>
      </p:pic>
    </p:spTree>
    <p:extLst>
      <p:ext uri="{BB962C8B-B14F-4D97-AF65-F5344CB8AC3E}">
        <p14:creationId xmlns:p14="http://schemas.microsoft.com/office/powerpoint/2010/main" val="13602736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34000"/>
          </a:blip>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74134" y="679339"/>
            <a:ext cx="8365066" cy="5924661"/>
          </a:xfrm>
        </p:spPr>
        <p:txBody>
          <a:bodyPr>
            <a:normAutofit fontScale="92500" lnSpcReduction="10000"/>
          </a:bodyPr>
          <a:lstStyle/>
          <a:p>
            <a:pPr algn="l"/>
            <a:r>
              <a:rPr lang="en-US" sz="3300" dirty="0" smtClean="0">
                <a:solidFill>
                  <a:srgbClr val="000000"/>
                </a:solidFill>
              </a:rPr>
              <a:t>“The </a:t>
            </a:r>
            <a:r>
              <a:rPr lang="en-US" sz="3300" dirty="0">
                <a:solidFill>
                  <a:srgbClr val="000000"/>
                </a:solidFill>
              </a:rPr>
              <a:t>desire to pioneer arises naturally from deep within the heart of the individual believer as a response to the Divine summons. Whosoever forsakes his or her home for the purpose of teaching the Cause joins the ranks of those noble souls whose achievements down the decades have illumined the annals of </a:t>
            </a:r>
            <a:r>
              <a:rPr lang="en-US" sz="3300" dirty="0" err="1">
                <a:solidFill>
                  <a:srgbClr val="000000"/>
                </a:solidFill>
              </a:rPr>
              <a:t>Baha</a:t>
            </a:r>
            <a:r>
              <a:rPr lang="en-US" sz="3300" dirty="0">
                <a:solidFill>
                  <a:srgbClr val="000000"/>
                </a:solidFill>
              </a:rPr>
              <a:t>́’</a:t>
            </a:r>
            <a:r>
              <a:rPr lang="en-US" sz="3300" dirty="0" err="1">
                <a:solidFill>
                  <a:srgbClr val="000000"/>
                </a:solidFill>
              </a:rPr>
              <a:t>i</a:t>
            </a:r>
            <a:r>
              <a:rPr lang="en-US" sz="3300" dirty="0">
                <a:solidFill>
                  <a:srgbClr val="000000"/>
                </a:solidFill>
              </a:rPr>
              <a:t>́ pioneering. We cherish the hope that many will be moved to render this meritorious service during the next Plan, whether on the home front or in the international field—an act that, in itself, attracts untold </a:t>
            </a:r>
            <a:r>
              <a:rPr lang="en-US" sz="3300" dirty="0" smtClean="0">
                <a:solidFill>
                  <a:srgbClr val="000000"/>
                </a:solidFill>
              </a:rPr>
              <a:t>blessings…” </a:t>
            </a:r>
            <a:endParaRPr lang="en-US" sz="3300" dirty="0">
              <a:solidFill>
                <a:srgbClr val="000000"/>
              </a:solidFill>
            </a:endParaRPr>
          </a:p>
          <a:p>
            <a:pPr algn="r"/>
            <a:r>
              <a:rPr lang="en-US" sz="2900" i="1" dirty="0" smtClean="0">
                <a:solidFill>
                  <a:srgbClr val="000000"/>
                </a:solidFill>
              </a:rPr>
              <a:t>–</a:t>
            </a:r>
            <a:r>
              <a:rPr lang="en-US" sz="2900" i="1" dirty="0" smtClean="0">
                <a:solidFill>
                  <a:srgbClr val="000000"/>
                </a:solidFill>
              </a:rPr>
              <a:t>Universal House of Justice, </a:t>
            </a:r>
            <a:r>
              <a:rPr lang="en-US" sz="2900" i="1" dirty="0" smtClean="0">
                <a:solidFill>
                  <a:srgbClr val="000000"/>
                </a:solidFill>
              </a:rPr>
              <a:t>27 </a:t>
            </a:r>
            <a:r>
              <a:rPr lang="en-US" sz="2900" i="1" dirty="0" smtClean="0">
                <a:solidFill>
                  <a:srgbClr val="000000"/>
                </a:solidFill>
              </a:rPr>
              <a:t>Dec. </a:t>
            </a:r>
            <a:r>
              <a:rPr lang="en-US" sz="2900" i="1" dirty="0" smtClean="0">
                <a:solidFill>
                  <a:srgbClr val="000000"/>
                </a:solidFill>
              </a:rPr>
              <a:t>2005</a:t>
            </a:r>
            <a:endParaRPr lang="en-US" sz="2900" i="1" dirty="0" smtClean="0">
              <a:solidFill>
                <a:srgbClr val="000000"/>
              </a:solidFill>
            </a:endParaRPr>
          </a:p>
          <a:p>
            <a:endParaRPr lang="en-US" i="1" dirty="0"/>
          </a:p>
        </p:txBody>
      </p:sp>
    </p:spTree>
    <p:extLst>
      <p:ext uri="{BB962C8B-B14F-4D97-AF65-F5344CB8AC3E}">
        <p14:creationId xmlns:p14="http://schemas.microsoft.com/office/powerpoint/2010/main" val="15662786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59935"/>
          </a:xfrm>
        </p:spPr>
        <p:txBody>
          <a:bodyPr>
            <a:normAutofit fontScale="90000"/>
          </a:bodyPr>
          <a:lstStyle/>
          <a:p>
            <a:r>
              <a:rPr lang="en-US" dirty="0" smtClean="0"/>
              <a:t>California clusters in need of support</a:t>
            </a:r>
            <a:endParaRPr lang="en-US" dirty="0"/>
          </a:p>
        </p:txBody>
      </p:sp>
      <p:pic>
        <p:nvPicPr>
          <p:cNvPr id="6" name="Picture 5" descr="NorthernCal_counti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945" y="786047"/>
            <a:ext cx="4363494" cy="6071953"/>
          </a:xfrm>
          <a:prstGeom prst="rect">
            <a:avLst/>
          </a:prstGeom>
        </p:spPr>
      </p:pic>
      <p:sp>
        <p:nvSpPr>
          <p:cNvPr id="7" name="TextBox 6"/>
          <p:cNvSpPr txBox="1"/>
          <p:nvPr/>
        </p:nvSpPr>
        <p:spPr>
          <a:xfrm>
            <a:off x="5064824" y="1314373"/>
            <a:ext cx="3957354" cy="4130361"/>
          </a:xfrm>
          <a:prstGeom prst="rect">
            <a:avLst/>
          </a:prstGeom>
          <a:noFill/>
        </p:spPr>
        <p:txBody>
          <a:bodyPr wrap="square" rtlCol="0">
            <a:spAutoFit/>
          </a:bodyPr>
          <a:lstStyle/>
          <a:p>
            <a:r>
              <a:rPr lang="en-US" sz="2400" b="1" dirty="0" smtClean="0"/>
              <a:t>Driving times from Berkeley:</a:t>
            </a:r>
          </a:p>
          <a:p>
            <a:endParaRPr lang="en-US" sz="2400" dirty="0"/>
          </a:p>
          <a:p>
            <a:pPr>
              <a:lnSpc>
                <a:spcPct val="140000"/>
              </a:lnSpc>
            </a:pPr>
            <a:r>
              <a:rPr lang="en-US" sz="2400" dirty="0" smtClean="0"/>
              <a:t>Lake County: 2.5 hours</a:t>
            </a:r>
          </a:p>
          <a:p>
            <a:pPr>
              <a:lnSpc>
                <a:spcPct val="140000"/>
              </a:lnSpc>
            </a:pPr>
            <a:r>
              <a:rPr lang="en-US" sz="2400" dirty="0" smtClean="0"/>
              <a:t>Mendocino:</a:t>
            </a:r>
          </a:p>
          <a:p>
            <a:pPr marL="285750" indent="-285750">
              <a:buFontTx/>
              <a:buChar char="-"/>
            </a:pPr>
            <a:r>
              <a:rPr lang="en-US" sz="2400" dirty="0" smtClean="0"/>
              <a:t>Inland: 2 hours</a:t>
            </a:r>
          </a:p>
          <a:p>
            <a:pPr marL="285750" indent="-285750">
              <a:buFontTx/>
              <a:buChar char="-"/>
            </a:pPr>
            <a:r>
              <a:rPr lang="en-US" sz="2400" dirty="0" smtClean="0"/>
              <a:t>Coastal: 3.25 hours</a:t>
            </a:r>
          </a:p>
          <a:p>
            <a:pPr>
              <a:lnSpc>
                <a:spcPct val="140000"/>
              </a:lnSpc>
            </a:pPr>
            <a:r>
              <a:rPr lang="en-US" sz="2400" dirty="0" smtClean="0"/>
              <a:t>Trinity County: 4 hours</a:t>
            </a:r>
          </a:p>
          <a:p>
            <a:pPr>
              <a:lnSpc>
                <a:spcPct val="140000"/>
              </a:lnSpc>
            </a:pPr>
            <a:r>
              <a:rPr lang="en-US" sz="2400" dirty="0"/>
              <a:t>Modoc County: 5.75 </a:t>
            </a:r>
            <a:r>
              <a:rPr lang="en-US" sz="2400" dirty="0" smtClean="0"/>
              <a:t>hours</a:t>
            </a:r>
          </a:p>
          <a:p>
            <a:pPr>
              <a:lnSpc>
                <a:spcPct val="140000"/>
              </a:lnSpc>
            </a:pPr>
            <a:r>
              <a:rPr lang="en-US" sz="2400" dirty="0" smtClean="0"/>
              <a:t>Del Norte County: 6.25 hours</a:t>
            </a:r>
          </a:p>
        </p:txBody>
      </p:sp>
    </p:spTree>
    <p:extLst>
      <p:ext uri="{BB962C8B-B14F-4D97-AF65-F5344CB8AC3E}">
        <p14:creationId xmlns:p14="http://schemas.microsoft.com/office/powerpoint/2010/main" val="20216519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4588933" cy="826029"/>
          </a:xfrm>
        </p:spPr>
        <p:txBody>
          <a:bodyPr/>
          <a:lstStyle/>
          <a:p>
            <a:pPr algn="l"/>
            <a:r>
              <a:rPr lang="en-US" dirty="0" smtClean="0"/>
              <a:t>Mendocino County</a:t>
            </a:r>
            <a:endParaRPr lang="en-US" dirty="0"/>
          </a:p>
        </p:txBody>
      </p:sp>
      <p:pic>
        <p:nvPicPr>
          <p:cNvPr id="4" name="Picture 3" descr="Fort-Bragg-Driving-Ma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826029"/>
            <a:ext cx="3776132" cy="4049175"/>
          </a:xfrm>
          <a:prstGeom prst="rect">
            <a:avLst/>
          </a:prstGeom>
        </p:spPr>
      </p:pic>
      <p:pic>
        <p:nvPicPr>
          <p:cNvPr id="5" name="Picture 4" descr="Ukiah_map.gif"/>
          <p:cNvPicPr>
            <a:picLocks noChangeAspect="1"/>
          </p:cNvPicPr>
          <p:nvPr/>
        </p:nvPicPr>
        <p:blipFill rotWithShape="1">
          <a:blip r:embed="rId3">
            <a:extLst>
              <a:ext uri="{28A0092B-C50C-407E-A947-70E740481C1C}">
                <a14:useLocalDpi xmlns:a14="http://schemas.microsoft.com/office/drawing/2010/main" val="0"/>
              </a:ext>
            </a:extLst>
          </a:blip>
          <a:srcRect l="3907" t="6408" r="44276" b="6599"/>
          <a:stretch/>
        </p:blipFill>
        <p:spPr>
          <a:xfrm>
            <a:off x="5046133" y="826028"/>
            <a:ext cx="2898548" cy="4068791"/>
          </a:xfrm>
          <a:prstGeom prst="rect">
            <a:avLst/>
          </a:prstGeom>
          <a:ln w="31750">
            <a:solidFill>
              <a:srgbClr val="0E2F20"/>
            </a:solidFill>
          </a:ln>
        </p:spPr>
      </p:pic>
      <p:sp>
        <p:nvSpPr>
          <p:cNvPr id="3" name="TextBox 2"/>
          <p:cNvSpPr txBox="1"/>
          <p:nvPr/>
        </p:nvSpPr>
        <p:spPr>
          <a:xfrm>
            <a:off x="457201" y="4995333"/>
            <a:ext cx="8263466" cy="1477328"/>
          </a:xfrm>
          <a:prstGeom prst="rect">
            <a:avLst/>
          </a:prstGeom>
          <a:noFill/>
        </p:spPr>
        <p:txBody>
          <a:bodyPr wrap="square" rtlCol="0">
            <a:spAutoFit/>
          </a:bodyPr>
          <a:lstStyle/>
          <a:p>
            <a:pPr marL="285750" indent="-285750">
              <a:buFont typeface="Arial"/>
              <a:buChar char="•"/>
            </a:pPr>
            <a:r>
              <a:rPr lang="en-US" sz="3000" dirty="0" smtClean="0"/>
              <a:t>Two main areas:</a:t>
            </a:r>
          </a:p>
          <a:p>
            <a:pPr marL="742950" lvl="1" indent="-285750">
              <a:buFont typeface="Arial"/>
              <a:buChar char="•"/>
            </a:pPr>
            <a:r>
              <a:rPr lang="en-US" sz="3000" dirty="0" smtClean="0"/>
              <a:t>Inland (Ukiah) </a:t>
            </a:r>
          </a:p>
          <a:p>
            <a:pPr marL="742950" lvl="1" indent="-285750">
              <a:buFont typeface="Arial"/>
              <a:buChar char="•"/>
            </a:pPr>
            <a:r>
              <a:rPr lang="en-US" sz="3000" dirty="0" smtClean="0"/>
              <a:t>Coastal (For Bragg, Mendocino, Point Arena)</a:t>
            </a:r>
            <a:endParaRPr lang="en-US" sz="3000" dirty="0"/>
          </a:p>
        </p:txBody>
      </p:sp>
    </p:spTree>
    <p:extLst>
      <p:ext uri="{BB962C8B-B14F-4D97-AF65-F5344CB8AC3E}">
        <p14:creationId xmlns:p14="http://schemas.microsoft.com/office/powerpoint/2010/main" val="12435248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0"/>
            <a:ext cx="8280401" cy="792162"/>
          </a:xfrm>
        </p:spPr>
        <p:txBody>
          <a:bodyPr>
            <a:normAutofit/>
          </a:bodyPr>
          <a:lstStyle/>
          <a:p>
            <a:pPr algn="l"/>
            <a:r>
              <a:rPr lang="en-US" dirty="0" smtClean="0"/>
              <a:t>Mendocino County: Ukiah</a:t>
            </a:r>
            <a:endParaRPr lang="en-US" dirty="0"/>
          </a:p>
        </p:txBody>
      </p:sp>
      <p:pic>
        <p:nvPicPr>
          <p:cNvPr id="5" name="Picture 4" descr="Ukiah_Farmers_Marke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99" y="792162"/>
            <a:ext cx="3547533" cy="2360576"/>
          </a:xfrm>
          <a:prstGeom prst="rect">
            <a:avLst/>
          </a:prstGeom>
        </p:spPr>
      </p:pic>
      <p:pic>
        <p:nvPicPr>
          <p:cNvPr id="6" name="Picture 5" descr="Ukiah_Even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733" y="792162"/>
            <a:ext cx="5056226" cy="2887298"/>
          </a:xfrm>
          <a:prstGeom prst="rect">
            <a:avLst/>
          </a:prstGeom>
        </p:spPr>
      </p:pic>
      <p:pic>
        <p:nvPicPr>
          <p:cNvPr id="7" name="Picture 6" descr="UkiahBahais.jpg"/>
          <p:cNvPicPr>
            <a:picLocks noChangeAspect="1"/>
          </p:cNvPicPr>
          <p:nvPr/>
        </p:nvPicPr>
        <p:blipFill rotWithShape="1">
          <a:blip r:embed="rId4">
            <a:extLst>
              <a:ext uri="{28A0092B-C50C-407E-A947-70E740481C1C}">
                <a14:useLocalDpi xmlns:a14="http://schemas.microsoft.com/office/drawing/2010/main" val="0"/>
              </a:ext>
            </a:extLst>
          </a:blip>
          <a:srcRect r="4361"/>
          <a:stretch/>
        </p:blipFill>
        <p:spPr>
          <a:xfrm>
            <a:off x="330199" y="3440605"/>
            <a:ext cx="3547532" cy="2781955"/>
          </a:xfrm>
          <a:prstGeom prst="rect">
            <a:avLst/>
          </a:prstGeom>
        </p:spPr>
      </p:pic>
      <p:sp>
        <p:nvSpPr>
          <p:cNvPr id="8" name="TextBox 7"/>
          <p:cNvSpPr txBox="1"/>
          <p:nvPr/>
        </p:nvSpPr>
        <p:spPr>
          <a:xfrm>
            <a:off x="6544998" y="3749456"/>
            <a:ext cx="2599002" cy="2800767"/>
          </a:xfrm>
          <a:prstGeom prst="rect">
            <a:avLst/>
          </a:prstGeom>
          <a:noFill/>
        </p:spPr>
        <p:txBody>
          <a:bodyPr wrap="square" rtlCol="0">
            <a:spAutoFit/>
          </a:bodyPr>
          <a:lstStyle/>
          <a:p>
            <a:r>
              <a:rPr lang="en-US" sz="2000" dirty="0" smtClean="0"/>
              <a:t>Population: 16,000 </a:t>
            </a:r>
            <a:r>
              <a:rPr lang="en-US" dirty="0" smtClean="0"/>
              <a:t>(+2.6% since 2000)</a:t>
            </a:r>
          </a:p>
          <a:p>
            <a:endParaRPr lang="en-US" sz="2000" dirty="0"/>
          </a:p>
          <a:p>
            <a:r>
              <a:rPr lang="en-US" sz="2000" dirty="0" smtClean="0"/>
              <a:t>Schools:</a:t>
            </a:r>
          </a:p>
          <a:p>
            <a:r>
              <a:rPr lang="en-US" sz="2000" dirty="0"/>
              <a:t>6</a:t>
            </a:r>
            <a:r>
              <a:rPr lang="en-US" sz="2000" dirty="0" smtClean="0"/>
              <a:t> Elementary</a:t>
            </a:r>
          </a:p>
          <a:p>
            <a:r>
              <a:rPr lang="en-US" sz="2000" dirty="0"/>
              <a:t>3</a:t>
            </a:r>
            <a:r>
              <a:rPr lang="en-US" sz="2000" dirty="0" smtClean="0"/>
              <a:t> Middle (1 charter)</a:t>
            </a:r>
          </a:p>
          <a:p>
            <a:r>
              <a:rPr lang="en-US" sz="2000" dirty="0"/>
              <a:t>3</a:t>
            </a:r>
            <a:r>
              <a:rPr lang="en-US" sz="2000" dirty="0" smtClean="0"/>
              <a:t> High (1 charter)</a:t>
            </a:r>
          </a:p>
          <a:p>
            <a:r>
              <a:rPr lang="en-US" sz="2000" dirty="0" smtClean="0"/>
              <a:t>1 college</a:t>
            </a:r>
            <a:endParaRPr lang="en-US" sz="2000" dirty="0" smtClean="0"/>
          </a:p>
          <a:p>
            <a:r>
              <a:rPr lang="en-US" dirty="0" smtClean="0"/>
              <a:t> </a:t>
            </a:r>
            <a:endParaRPr lang="en-US" dirty="0"/>
          </a:p>
        </p:txBody>
      </p:sp>
      <p:pic>
        <p:nvPicPr>
          <p:cNvPr id="10" name="Picture 9" descr="Ukiah_CA_race.jpg"/>
          <p:cNvPicPr>
            <a:picLocks noChangeAspect="1"/>
          </p:cNvPicPr>
          <p:nvPr/>
        </p:nvPicPr>
        <p:blipFill rotWithShape="1">
          <a:blip r:embed="rId5">
            <a:extLst>
              <a:ext uri="{28A0092B-C50C-407E-A947-70E740481C1C}">
                <a14:useLocalDpi xmlns:a14="http://schemas.microsoft.com/office/drawing/2010/main" val="0"/>
              </a:ext>
            </a:extLst>
          </a:blip>
          <a:srcRect l="19333" t="18223" r="4666" b="11321"/>
          <a:stretch/>
        </p:blipFill>
        <p:spPr>
          <a:xfrm>
            <a:off x="4087773" y="3763665"/>
            <a:ext cx="2457225" cy="2277996"/>
          </a:xfrm>
          <a:prstGeom prst="rect">
            <a:avLst/>
          </a:prstGeom>
        </p:spPr>
      </p:pic>
    </p:spTree>
    <p:extLst>
      <p:ext uri="{BB962C8B-B14F-4D97-AF65-F5344CB8AC3E}">
        <p14:creationId xmlns:p14="http://schemas.microsoft.com/office/powerpoint/2010/main" val="28609472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0867" y="0"/>
            <a:ext cx="8280401" cy="792162"/>
          </a:xfrm>
        </p:spPr>
        <p:txBody>
          <a:bodyPr>
            <a:normAutofit/>
          </a:bodyPr>
          <a:lstStyle/>
          <a:p>
            <a:pPr algn="l"/>
            <a:r>
              <a:rPr lang="en-US" dirty="0" smtClean="0"/>
              <a:t>Mendocino County: Fort Bragg</a:t>
            </a:r>
            <a:endParaRPr lang="en-US" dirty="0"/>
          </a:p>
        </p:txBody>
      </p:sp>
      <p:pic>
        <p:nvPicPr>
          <p:cNvPr id="5" name="Picture 4" descr="Fort_Bragg_California_aerial_view.jpg"/>
          <p:cNvPicPr>
            <a:picLocks noChangeAspect="1"/>
          </p:cNvPicPr>
          <p:nvPr/>
        </p:nvPicPr>
        <p:blipFill rotWithShape="1">
          <a:blip r:embed="rId2">
            <a:extLst>
              <a:ext uri="{28A0092B-C50C-407E-A947-70E740481C1C}">
                <a14:useLocalDpi xmlns:a14="http://schemas.microsoft.com/office/drawing/2010/main" val="0"/>
              </a:ext>
            </a:extLst>
          </a:blip>
          <a:srcRect l="8333" b="9323"/>
          <a:stretch/>
        </p:blipFill>
        <p:spPr>
          <a:xfrm>
            <a:off x="160867" y="792162"/>
            <a:ext cx="3866696" cy="2549968"/>
          </a:xfrm>
          <a:prstGeom prst="rect">
            <a:avLst/>
          </a:prstGeom>
        </p:spPr>
      </p:pic>
      <p:pic>
        <p:nvPicPr>
          <p:cNvPr id="6" name="Picture 5" descr="FortBraggRace.jpg"/>
          <p:cNvPicPr>
            <a:picLocks noChangeAspect="1"/>
          </p:cNvPicPr>
          <p:nvPr/>
        </p:nvPicPr>
        <p:blipFill rotWithShape="1">
          <a:blip r:embed="rId3">
            <a:extLst>
              <a:ext uri="{28A0092B-C50C-407E-A947-70E740481C1C}">
                <a14:useLocalDpi xmlns:a14="http://schemas.microsoft.com/office/drawing/2010/main" val="0"/>
              </a:ext>
            </a:extLst>
          </a:blip>
          <a:srcRect l="10444" t="17778" r="3334" b="16889"/>
          <a:stretch/>
        </p:blipFill>
        <p:spPr>
          <a:xfrm>
            <a:off x="160867" y="3342130"/>
            <a:ext cx="3285068" cy="2489200"/>
          </a:xfrm>
          <a:prstGeom prst="rect">
            <a:avLst/>
          </a:prstGeom>
        </p:spPr>
      </p:pic>
      <p:sp>
        <p:nvSpPr>
          <p:cNvPr id="7" name="TextBox 6"/>
          <p:cNvSpPr txBox="1"/>
          <p:nvPr/>
        </p:nvSpPr>
        <p:spPr>
          <a:xfrm>
            <a:off x="4216401" y="792162"/>
            <a:ext cx="4224867" cy="4293484"/>
          </a:xfrm>
          <a:prstGeom prst="rect">
            <a:avLst/>
          </a:prstGeom>
          <a:noFill/>
        </p:spPr>
        <p:txBody>
          <a:bodyPr wrap="square" rtlCol="0">
            <a:spAutoFit/>
          </a:bodyPr>
          <a:lstStyle/>
          <a:p>
            <a:r>
              <a:rPr lang="en-US" sz="2300" dirty="0" smtClean="0"/>
              <a:t>Population: 7,300</a:t>
            </a:r>
          </a:p>
          <a:p>
            <a:endParaRPr lang="en-US" sz="2300" dirty="0"/>
          </a:p>
          <a:p>
            <a:r>
              <a:rPr lang="en-US" sz="2300" dirty="0" smtClean="0"/>
              <a:t>Households: 2,800</a:t>
            </a:r>
          </a:p>
          <a:p>
            <a:pPr marL="285750" indent="-285750">
              <a:buFont typeface="Arial"/>
              <a:buChar char="•"/>
            </a:pPr>
            <a:r>
              <a:rPr lang="en-US" sz="2300" dirty="0" smtClean="0"/>
              <a:t>30% with children &lt;18 </a:t>
            </a:r>
            <a:r>
              <a:rPr lang="en-US" sz="2300" dirty="0" err="1" smtClean="0"/>
              <a:t>yrs</a:t>
            </a:r>
            <a:r>
              <a:rPr lang="en-US" sz="2300" dirty="0" smtClean="0"/>
              <a:t> old</a:t>
            </a:r>
          </a:p>
          <a:p>
            <a:pPr marL="285750" indent="-285750">
              <a:buFont typeface="Arial"/>
              <a:buChar char="•"/>
            </a:pPr>
            <a:r>
              <a:rPr lang="en-US" sz="2300" dirty="0" smtClean="0"/>
              <a:t>12% below the poverty line</a:t>
            </a:r>
          </a:p>
          <a:p>
            <a:pPr marL="285750" indent="-285750">
              <a:buFont typeface="Arial"/>
              <a:buChar char="•"/>
            </a:pPr>
            <a:endParaRPr lang="en-US" sz="2300" dirty="0"/>
          </a:p>
          <a:p>
            <a:r>
              <a:rPr lang="en-US" sz="2300" dirty="0" smtClean="0"/>
              <a:t>Schools:</a:t>
            </a:r>
          </a:p>
          <a:p>
            <a:pPr marL="342900" indent="-342900">
              <a:buFont typeface="Arial"/>
              <a:buChar char="•"/>
            </a:pPr>
            <a:r>
              <a:rPr lang="en-US" sz="2300" dirty="0" smtClean="0"/>
              <a:t>2 elementary </a:t>
            </a:r>
          </a:p>
          <a:p>
            <a:pPr marL="342900" indent="-342900">
              <a:buFont typeface="Arial"/>
              <a:buChar char="•"/>
            </a:pPr>
            <a:r>
              <a:rPr lang="en-US" sz="2300" dirty="0" smtClean="0"/>
              <a:t>1 middle</a:t>
            </a:r>
          </a:p>
          <a:p>
            <a:pPr marL="342900" indent="-342900">
              <a:buFont typeface="Arial"/>
              <a:buChar char="•"/>
            </a:pPr>
            <a:r>
              <a:rPr lang="en-US" sz="2300" dirty="0" smtClean="0"/>
              <a:t>1 high school</a:t>
            </a:r>
          </a:p>
          <a:p>
            <a:pPr marL="342900" indent="-342900">
              <a:buFont typeface="Arial"/>
              <a:buChar char="•"/>
            </a:pPr>
            <a:r>
              <a:rPr lang="en-US" sz="2300" dirty="0" smtClean="0"/>
              <a:t>1 adult school</a:t>
            </a:r>
          </a:p>
          <a:p>
            <a:endParaRPr lang="en-US" sz="2000" dirty="0"/>
          </a:p>
        </p:txBody>
      </p:sp>
      <p:pic>
        <p:nvPicPr>
          <p:cNvPr id="8" name="Picture 7" descr="Screen Shot 2014-11-21 at 10.18.3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67" y="5831329"/>
            <a:ext cx="5483173" cy="968331"/>
          </a:xfrm>
          <a:prstGeom prst="rect">
            <a:avLst/>
          </a:prstGeom>
        </p:spPr>
      </p:pic>
      <p:pic>
        <p:nvPicPr>
          <p:cNvPr id="9" name="Picture 8" descr="FB_FarmersMarke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0984" y="4862998"/>
            <a:ext cx="3463016" cy="1936663"/>
          </a:xfrm>
          <a:prstGeom prst="rect">
            <a:avLst/>
          </a:prstGeom>
        </p:spPr>
      </p:pic>
      <p:pic>
        <p:nvPicPr>
          <p:cNvPr id="10" name="Picture 9" descr="taqricarda.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7219" y="2963333"/>
            <a:ext cx="2546781" cy="1745777"/>
          </a:xfrm>
          <a:prstGeom prst="rect">
            <a:avLst/>
          </a:prstGeom>
        </p:spPr>
      </p:pic>
    </p:spTree>
    <p:extLst>
      <p:ext uri="{BB962C8B-B14F-4D97-AF65-F5344CB8AC3E}">
        <p14:creationId xmlns:p14="http://schemas.microsoft.com/office/powerpoint/2010/main" val="256448888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66" y="122238"/>
            <a:ext cx="4080934" cy="842962"/>
          </a:xfrm>
        </p:spPr>
        <p:txBody>
          <a:bodyPr>
            <a:normAutofit/>
          </a:bodyPr>
          <a:lstStyle/>
          <a:p>
            <a:pPr algn="l"/>
            <a:r>
              <a:rPr lang="en-US" dirty="0" smtClean="0"/>
              <a:t>Lake County</a:t>
            </a:r>
            <a:endParaRPr lang="en-US" dirty="0"/>
          </a:p>
        </p:txBody>
      </p:sp>
      <p:pic>
        <p:nvPicPr>
          <p:cNvPr id="4" name="Picture 3" descr="Ariel_CLearLake.jpg"/>
          <p:cNvPicPr>
            <a:picLocks noChangeAspect="1"/>
          </p:cNvPicPr>
          <p:nvPr/>
        </p:nvPicPr>
        <p:blipFill rotWithShape="1">
          <a:blip r:embed="rId2">
            <a:extLst>
              <a:ext uri="{28A0092B-C50C-407E-A947-70E740481C1C}">
                <a14:useLocalDpi xmlns:a14="http://schemas.microsoft.com/office/drawing/2010/main" val="0"/>
              </a:ext>
            </a:extLst>
          </a:blip>
          <a:srcRect r="7607"/>
          <a:stretch/>
        </p:blipFill>
        <p:spPr>
          <a:xfrm>
            <a:off x="0" y="965200"/>
            <a:ext cx="3369733" cy="2438400"/>
          </a:xfrm>
          <a:prstGeom prst="rect">
            <a:avLst/>
          </a:prstGeom>
        </p:spPr>
      </p:pic>
      <p:pic>
        <p:nvPicPr>
          <p:cNvPr id="5" name="Picture 4" descr="LakePort_City.jpg"/>
          <p:cNvPicPr>
            <a:picLocks noChangeAspect="1"/>
          </p:cNvPicPr>
          <p:nvPr/>
        </p:nvPicPr>
        <p:blipFill rotWithShape="1">
          <a:blip r:embed="rId3">
            <a:extLst>
              <a:ext uri="{28A0092B-C50C-407E-A947-70E740481C1C}">
                <a14:useLocalDpi xmlns:a14="http://schemas.microsoft.com/office/drawing/2010/main" val="0"/>
              </a:ext>
            </a:extLst>
          </a:blip>
          <a:srcRect r="7607"/>
          <a:stretch/>
        </p:blipFill>
        <p:spPr>
          <a:xfrm>
            <a:off x="0" y="3403600"/>
            <a:ext cx="3369733" cy="2424506"/>
          </a:xfrm>
          <a:prstGeom prst="rect">
            <a:avLst/>
          </a:prstGeom>
        </p:spPr>
      </p:pic>
      <p:pic>
        <p:nvPicPr>
          <p:cNvPr id="6" name="Picture 5" descr="lake-county-map.jpg"/>
          <p:cNvPicPr>
            <a:picLocks noChangeAspect="1"/>
          </p:cNvPicPr>
          <p:nvPr/>
        </p:nvPicPr>
        <p:blipFill rotWithShape="1">
          <a:blip r:embed="rId4">
            <a:extLst>
              <a:ext uri="{28A0092B-C50C-407E-A947-70E740481C1C}">
                <a14:useLocalDpi xmlns:a14="http://schemas.microsoft.com/office/drawing/2010/main" val="0"/>
              </a:ext>
            </a:extLst>
          </a:blip>
          <a:srcRect t="3357"/>
          <a:stretch/>
        </p:blipFill>
        <p:spPr>
          <a:xfrm>
            <a:off x="6383867" y="-1"/>
            <a:ext cx="2760134" cy="3885215"/>
          </a:xfrm>
          <a:prstGeom prst="rect">
            <a:avLst/>
          </a:prstGeom>
        </p:spPr>
      </p:pic>
      <p:pic>
        <p:nvPicPr>
          <p:cNvPr id="7" name="Picture 6" descr="LakeMap2.png"/>
          <p:cNvPicPr>
            <a:picLocks noChangeAspect="1"/>
          </p:cNvPicPr>
          <p:nvPr/>
        </p:nvPicPr>
        <p:blipFill rotWithShape="1">
          <a:blip r:embed="rId5">
            <a:extLst>
              <a:ext uri="{28A0092B-C50C-407E-A947-70E740481C1C}">
                <a14:useLocalDpi xmlns:a14="http://schemas.microsoft.com/office/drawing/2010/main" val="0"/>
              </a:ext>
            </a:extLst>
          </a:blip>
          <a:srcRect l="2811" t="3357" r="17825"/>
          <a:stretch/>
        </p:blipFill>
        <p:spPr>
          <a:xfrm>
            <a:off x="3533646" y="0"/>
            <a:ext cx="2850219" cy="3888011"/>
          </a:xfrm>
          <a:prstGeom prst="rect">
            <a:avLst/>
          </a:prstGeom>
        </p:spPr>
      </p:pic>
      <p:pic>
        <p:nvPicPr>
          <p:cNvPr id="8" name="Picture 7" descr="CityData_Races.jpg"/>
          <p:cNvPicPr>
            <a:picLocks noChangeAspect="1"/>
          </p:cNvPicPr>
          <p:nvPr/>
        </p:nvPicPr>
        <p:blipFill rotWithShape="1">
          <a:blip r:embed="rId6">
            <a:extLst>
              <a:ext uri="{28A0092B-C50C-407E-A947-70E740481C1C}">
                <a14:useLocalDpi xmlns:a14="http://schemas.microsoft.com/office/drawing/2010/main" val="0"/>
              </a:ext>
            </a:extLst>
          </a:blip>
          <a:srcRect l="16667" t="22223" r="4223" b="15555"/>
          <a:stretch/>
        </p:blipFill>
        <p:spPr>
          <a:xfrm>
            <a:off x="3369734" y="3888011"/>
            <a:ext cx="3014133" cy="2370667"/>
          </a:xfrm>
          <a:prstGeom prst="rect">
            <a:avLst/>
          </a:prstGeom>
        </p:spPr>
      </p:pic>
      <p:sp>
        <p:nvSpPr>
          <p:cNvPr id="9" name="TextBox 8"/>
          <p:cNvSpPr txBox="1"/>
          <p:nvPr/>
        </p:nvSpPr>
        <p:spPr>
          <a:xfrm>
            <a:off x="6383866" y="3877733"/>
            <a:ext cx="2760134" cy="2585323"/>
          </a:xfrm>
          <a:prstGeom prst="rect">
            <a:avLst/>
          </a:prstGeom>
          <a:noFill/>
        </p:spPr>
        <p:txBody>
          <a:bodyPr wrap="square" rtlCol="0">
            <a:spAutoFit/>
          </a:bodyPr>
          <a:lstStyle/>
          <a:p>
            <a:r>
              <a:rPr lang="en-US" sz="2400" dirty="0" smtClean="0"/>
              <a:t>Population:</a:t>
            </a:r>
          </a:p>
          <a:p>
            <a:pPr marL="285750" indent="-285750">
              <a:buFont typeface="Arial"/>
              <a:buChar char="•"/>
            </a:pPr>
            <a:r>
              <a:rPr lang="en-US" sz="2400" dirty="0"/>
              <a:t>Clearlake- </a:t>
            </a:r>
            <a:r>
              <a:rPr lang="en-US" sz="2400" dirty="0" smtClean="0"/>
              <a:t>15,000</a:t>
            </a:r>
          </a:p>
          <a:p>
            <a:pPr marL="285750" indent="-285750">
              <a:buFont typeface="Arial"/>
              <a:buChar char="•"/>
            </a:pPr>
            <a:r>
              <a:rPr lang="en-US" sz="2400" dirty="0" smtClean="0"/>
              <a:t>Lakeport- 4,800</a:t>
            </a:r>
          </a:p>
          <a:p>
            <a:pPr marL="285750" indent="-285750">
              <a:buFont typeface="Arial"/>
              <a:buChar char="•"/>
            </a:pPr>
            <a:r>
              <a:rPr lang="en-US" sz="2400" dirty="0" err="1" smtClean="0"/>
              <a:t>Lucrene</a:t>
            </a:r>
            <a:r>
              <a:rPr lang="en-US" sz="2400" dirty="0" smtClean="0"/>
              <a:t>- 3,000</a:t>
            </a:r>
          </a:p>
          <a:p>
            <a:pPr marL="285750" indent="-285750">
              <a:buFont typeface="Arial"/>
              <a:buChar char="•"/>
            </a:pPr>
            <a:r>
              <a:rPr lang="en-US" sz="2400" dirty="0" smtClean="0"/>
              <a:t>Clearlake Oaks- 2,400</a:t>
            </a:r>
          </a:p>
          <a:p>
            <a:pPr marL="285750" indent="-285750">
              <a:buFont typeface="Arial"/>
              <a:buChar char="•"/>
            </a:pPr>
            <a:endParaRPr lang="en-US" dirty="0"/>
          </a:p>
        </p:txBody>
      </p:sp>
    </p:spTree>
    <p:extLst>
      <p:ext uri="{BB962C8B-B14F-4D97-AF65-F5344CB8AC3E}">
        <p14:creationId xmlns:p14="http://schemas.microsoft.com/office/powerpoint/2010/main" val="428248821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35466" y="4092"/>
            <a:ext cx="4080934" cy="842962"/>
          </a:xfrm>
        </p:spPr>
        <p:txBody>
          <a:bodyPr>
            <a:normAutofit/>
          </a:bodyPr>
          <a:lstStyle/>
          <a:p>
            <a:pPr algn="l"/>
            <a:r>
              <a:rPr lang="en-US" dirty="0" smtClean="0"/>
              <a:t>Clearlake, CA</a:t>
            </a:r>
            <a:endParaRPr lang="en-US" dirty="0"/>
          </a:p>
        </p:txBody>
      </p:sp>
      <p:pic>
        <p:nvPicPr>
          <p:cNvPr id="5" name="Picture 4" descr="Screen Shot 2014-11-22 at 10.12.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5200"/>
            <a:ext cx="4655511" cy="2955057"/>
          </a:xfrm>
          <a:prstGeom prst="rect">
            <a:avLst/>
          </a:prstGeom>
          <a:ln>
            <a:solidFill>
              <a:srgbClr val="000000"/>
            </a:solidFill>
          </a:ln>
        </p:spPr>
      </p:pic>
      <p:pic>
        <p:nvPicPr>
          <p:cNvPr id="6" name="Picture 5" descr="Screen Shot 2014-11-22 at 10.1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20257"/>
            <a:ext cx="4524681" cy="2546401"/>
          </a:xfrm>
          <a:prstGeom prst="rect">
            <a:avLst/>
          </a:prstGeom>
          <a:ln>
            <a:solidFill>
              <a:srgbClr val="000000"/>
            </a:solidFill>
          </a:ln>
        </p:spPr>
      </p:pic>
      <p:sp>
        <p:nvSpPr>
          <p:cNvPr id="7" name="TextBox 6"/>
          <p:cNvSpPr txBox="1"/>
          <p:nvPr/>
        </p:nvSpPr>
        <p:spPr>
          <a:xfrm>
            <a:off x="4917160" y="3010778"/>
            <a:ext cx="4226839" cy="461665"/>
          </a:xfrm>
          <a:prstGeom prst="rect">
            <a:avLst/>
          </a:prstGeom>
          <a:noFill/>
        </p:spPr>
        <p:txBody>
          <a:bodyPr wrap="square" rtlCol="0">
            <a:spAutoFit/>
          </a:bodyPr>
          <a:lstStyle/>
          <a:p>
            <a:r>
              <a:rPr lang="en-US" sz="2400" dirty="0" smtClean="0"/>
              <a:t>Clearlake Schools: 4 K-8, 1 High </a:t>
            </a:r>
            <a:endParaRPr lang="en-US" sz="2400" dirty="0"/>
          </a:p>
        </p:txBody>
      </p:sp>
      <p:pic>
        <p:nvPicPr>
          <p:cNvPr id="8" name="Picture 7" descr="Screen Shot 2014-11-22 at 10.21.19 AM.png"/>
          <p:cNvPicPr>
            <a:picLocks noChangeAspect="1"/>
          </p:cNvPicPr>
          <p:nvPr/>
        </p:nvPicPr>
        <p:blipFill rotWithShape="1">
          <a:blip r:embed="rId4">
            <a:extLst>
              <a:ext uri="{28A0092B-C50C-407E-A947-70E740481C1C}">
                <a14:useLocalDpi xmlns:a14="http://schemas.microsoft.com/office/drawing/2010/main" val="0"/>
              </a:ext>
            </a:extLst>
          </a:blip>
          <a:srcRect l="11627" t="672" b="4969"/>
          <a:stretch/>
        </p:blipFill>
        <p:spPr>
          <a:xfrm>
            <a:off x="5832669" y="3662523"/>
            <a:ext cx="3041848" cy="3039995"/>
          </a:xfrm>
          <a:prstGeom prst="rect">
            <a:avLst/>
          </a:prstGeom>
        </p:spPr>
      </p:pic>
      <p:pic>
        <p:nvPicPr>
          <p:cNvPr id="9" name="Picture 8" descr="Screen Shot 2014-11-22 at 10.27.40 AM.png"/>
          <p:cNvPicPr>
            <a:picLocks noChangeAspect="1"/>
          </p:cNvPicPr>
          <p:nvPr/>
        </p:nvPicPr>
        <p:blipFill rotWithShape="1">
          <a:blip r:embed="rId5">
            <a:extLst>
              <a:ext uri="{28A0092B-C50C-407E-A947-70E740481C1C}">
                <a14:useLocalDpi xmlns:a14="http://schemas.microsoft.com/office/drawing/2010/main" val="0"/>
              </a:ext>
            </a:extLst>
          </a:blip>
          <a:srcRect l="35855"/>
          <a:stretch/>
        </p:blipFill>
        <p:spPr>
          <a:xfrm>
            <a:off x="4655511" y="0"/>
            <a:ext cx="4488489" cy="2955554"/>
          </a:xfrm>
          <a:prstGeom prst="rect">
            <a:avLst/>
          </a:prstGeom>
          <a:ln>
            <a:solidFill>
              <a:srgbClr val="000000"/>
            </a:solidFill>
          </a:ln>
        </p:spPr>
      </p:pic>
    </p:spTree>
    <p:extLst>
      <p:ext uri="{BB962C8B-B14F-4D97-AF65-F5344CB8AC3E}">
        <p14:creationId xmlns:p14="http://schemas.microsoft.com/office/powerpoint/2010/main" val="37813947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8534" y="0"/>
            <a:ext cx="4216400" cy="944562"/>
          </a:xfrm>
        </p:spPr>
        <p:txBody>
          <a:bodyPr/>
          <a:lstStyle/>
          <a:p>
            <a:pPr algn="l"/>
            <a:r>
              <a:rPr lang="en-US" dirty="0" smtClean="0"/>
              <a:t>Trinity County</a:t>
            </a:r>
            <a:endParaRPr lang="en-US" dirty="0"/>
          </a:p>
        </p:txBody>
      </p:sp>
      <p:pic>
        <p:nvPicPr>
          <p:cNvPr id="5" name="Picture 4" descr="Trinity_Map.png"/>
          <p:cNvPicPr>
            <a:picLocks noChangeAspect="1"/>
          </p:cNvPicPr>
          <p:nvPr/>
        </p:nvPicPr>
        <p:blipFill rotWithShape="1">
          <a:blip r:embed="rId2">
            <a:extLst>
              <a:ext uri="{28A0092B-C50C-407E-A947-70E740481C1C}">
                <a14:useLocalDpi xmlns:a14="http://schemas.microsoft.com/office/drawing/2010/main" val="0"/>
              </a:ext>
            </a:extLst>
          </a:blip>
          <a:srcRect l="13513" t="12259" r="42015" b="4378"/>
          <a:stretch/>
        </p:blipFill>
        <p:spPr>
          <a:xfrm>
            <a:off x="3773063" y="233363"/>
            <a:ext cx="2015068" cy="3949171"/>
          </a:xfrm>
          <a:prstGeom prst="rect">
            <a:avLst/>
          </a:prstGeom>
          <a:ln>
            <a:solidFill>
              <a:schemeClr val="tx1"/>
            </a:solidFill>
          </a:ln>
        </p:spPr>
      </p:pic>
      <p:pic>
        <p:nvPicPr>
          <p:cNvPr id="6" name="Picture 5" descr="communityMap.jpg"/>
          <p:cNvPicPr>
            <a:picLocks noChangeAspect="1"/>
          </p:cNvPicPr>
          <p:nvPr/>
        </p:nvPicPr>
        <p:blipFill rotWithShape="1">
          <a:blip r:embed="rId3">
            <a:extLst>
              <a:ext uri="{28A0092B-C50C-407E-A947-70E740481C1C}">
                <a14:useLocalDpi xmlns:a14="http://schemas.microsoft.com/office/drawing/2010/main" val="0"/>
              </a:ext>
            </a:extLst>
          </a:blip>
          <a:srcRect l="10163" t="3196" r="10020" b="2469"/>
          <a:stretch/>
        </p:blipFill>
        <p:spPr>
          <a:xfrm>
            <a:off x="0" y="944562"/>
            <a:ext cx="3773063" cy="5947304"/>
          </a:xfrm>
          <a:prstGeom prst="rect">
            <a:avLst/>
          </a:prstGeom>
          <a:ln>
            <a:solidFill>
              <a:srgbClr val="000000"/>
            </a:solidFill>
          </a:ln>
        </p:spPr>
      </p:pic>
      <p:sp>
        <p:nvSpPr>
          <p:cNvPr id="2" name="TextBox 1"/>
          <p:cNvSpPr txBox="1"/>
          <p:nvPr/>
        </p:nvSpPr>
        <p:spPr>
          <a:xfrm>
            <a:off x="3773063" y="4191930"/>
            <a:ext cx="5370937" cy="2523768"/>
          </a:xfrm>
          <a:prstGeom prst="rect">
            <a:avLst/>
          </a:prstGeom>
          <a:noFill/>
        </p:spPr>
        <p:txBody>
          <a:bodyPr wrap="square" rtlCol="0">
            <a:spAutoFit/>
          </a:bodyPr>
          <a:lstStyle/>
          <a:p>
            <a:r>
              <a:rPr lang="en-US" sz="2400" dirty="0" smtClean="0"/>
              <a:t>Total Population: 13,400</a:t>
            </a:r>
          </a:p>
          <a:p>
            <a:endParaRPr lang="en-US" sz="1400" dirty="0" smtClean="0"/>
          </a:p>
          <a:p>
            <a:r>
              <a:rPr lang="en-US" sz="2400" dirty="0" smtClean="0"/>
              <a:t>Weaverville: 3,600 </a:t>
            </a:r>
            <a:r>
              <a:rPr lang="en-US" sz="2400" dirty="0"/>
              <a:t>(2: K-8, 2</a:t>
            </a:r>
            <a:r>
              <a:rPr lang="en-US" sz="2400" dirty="0" smtClean="0"/>
              <a:t>: </a:t>
            </a:r>
            <a:r>
              <a:rPr lang="en-US" sz="2400" dirty="0"/>
              <a:t>9-12</a:t>
            </a:r>
            <a:r>
              <a:rPr lang="en-US" sz="2400" dirty="0" smtClean="0"/>
              <a:t>)</a:t>
            </a:r>
          </a:p>
          <a:p>
            <a:r>
              <a:rPr lang="en-US" sz="2400" dirty="0" smtClean="0"/>
              <a:t>Hayfork: 2,400 (2: K-8, 1: 7-12, 2: 9-12)</a:t>
            </a:r>
          </a:p>
          <a:p>
            <a:r>
              <a:rPr lang="en-US" sz="2400" dirty="0" smtClean="0"/>
              <a:t>Lewiston: 1,200 (1: K</a:t>
            </a:r>
            <a:r>
              <a:rPr lang="en-US" sz="2400" dirty="0"/>
              <a:t>-</a:t>
            </a:r>
            <a:r>
              <a:rPr lang="en-US" sz="2400" dirty="0" smtClean="0"/>
              <a:t>8</a:t>
            </a:r>
            <a:r>
              <a:rPr lang="en-US" sz="2400" dirty="0"/>
              <a:t>)</a:t>
            </a:r>
            <a:endParaRPr lang="en-US" sz="2400" dirty="0" smtClean="0"/>
          </a:p>
          <a:p>
            <a:r>
              <a:rPr lang="en-US" sz="2400" dirty="0" smtClean="0"/>
              <a:t>Douglas City: 700 (1: K-8)</a:t>
            </a:r>
          </a:p>
          <a:p>
            <a:r>
              <a:rPr lang="en-US" sz="2400" dirty="0" smtClean="0"/>
              <a:t>Junction City: 700 (1: K-8)</a:t>
            </a:r>
          </a:p>
        </p:txBody>
      </p:sp>
      <p:pic>
        <p:nvPicPr>
          <p:cNvPr id="3" name="Picture 2" descr="DouglasCity_Teachers.jpg"/>
          <p:cNvPicPr>
            <a:picLocks noChangeAspect="1"/>
          </p:cNvPicPr>
          <p:nvPr/>
        </p:nvPicPr>
        <p:blipFill rotWithShape="1">
          <a:blip r:embed="rId4">
            <a:extLst>
              <a:ext uri="{28A0092B-C50C-407E-A947-70E740481C1C}">
                <a14:useLocalDpi xmlns:a14="http://schemas.microsoft.com/office/drawing/2010/main" val="0"/>
              </a:ext>
            </a:extLst>
          </a:blip>
          <a:srcRect l="8341" t="32951" r="9533"/>
          <a:stretch/>
        </p:blipFill>
        <p:spPr>
          <a:xfrm>
            <a:off x="5806351" y="233363"/>
            <a:ext cx="3337649" cy="2043656"/>
          </a:xfrm>
          <a:prstGeom prst="rect">
            <a:avLst/>
          </a:prstGeom>
          <a:ln>
            <a:solidFill>
              <a:srgbClr val="000000"/>
            </a:solidFill>
          </a:ln>
        </p:spPr>
      </p:pic>
      <p:pic>
        <p:nvPicPr>
          <p:cNvPr id="7" name="Picture 6" descr="CareerDay20142.jpg"/>
          <p:cNvPicPr>
            <a:picLocks noChangeAspect="1"/>
          </p:cNvPicPr>
          <p:nvPr/>
        </p:nvPicPr>
        <p:blipFill rotWithShape="1">
          <a:blip r:embed="rId5">
            <a:extLst>
              <a:ext uri="{28A0092B-C50C-407E-A947-70E740481C1C}">
                <a14:useLocalDpi xmlns:a14="http://schemas.microsoft.com/office/drawing/2010/main" val="0"/>
              </a:ext>
            </a:extLst>
          </a:blip>
          <a:srcRect l="1" t="11506" r="54660"/>
          <a:stretch/>
        </p:blipFill>
        <p:spPr>
          <a:xfrm>
            <a:off x="5806351" y="2156163"/>
            <a:ext cx="3337649" cy="2035767"/>
          </a:xfrm>
          <a:prstGeom prst="rect">
            <a:avLst/>
          </a:prstGeom>
          <a:ln>
            <a:solidFill>
              <a:srgbClr val="000000"/>
            </a:solidFill>
          </a:ln>
        </p:spPr>
      </p:pic>
    </p:spTree>
    <p:extLst>
      <p:ext uri="{BB962C8B-B14F-4D97-AF65-F5344CB8AC3E}">
        <p14:creationId xmlns:p14="http://schemas.microsoft.com/office/powerpoint/2010/main" val="61407830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534" y="0"/>
            <a:ext cx="4216400" cy="944562"/>
          </a:xfrm>
        </p:spPr>
        <p:txBody>
          <a:bodyPr/>
          <a:lstStyle/>
          <a:p>
            <a:pPr algn="l"/>
            <a:r>
              <a:rPr lang="en-US" dirty="0" smtClean="0"/>
              <a:t>Trinity County</a:t>
            </a:r>
            <a:endParaRPr lang="en-US" dirty="0"/>
          </a:p>
        </p:txBody>
      </p:sp>
      <p:pic>
        <p:nvPicPr>
          <p:cNvPr id="4" name="Picture 3" descr="Lower Caribou.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 y="944562"/>
            <a:ext cx="3910415" cy="2337084"/>
          </a:xfrm>
          <a:prstGeom prst="rect">
            <a:avLst/>
          </a:prstGeom>
        </p:spPr>
      </p:pic>
      <p:pic>
        <p:nvPicPr>
          <p:cNvPr id="5" name="Picture 4" descr="DowntownWeavervil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060003"/>
            <a:ext cx="3910416" cy="2616069"/>
          </a:xfrm>
          <a:prstGeom prst="rect">
            <a:avLst/>
          </a:prstGeom>
        </p:spPr>
      </p:pic>
      <p:pic>
        <p:nvPicPr>
          <p:cNvPr id="6" name="Picture 5" descr="Trinity_Events.png"/>
          <p:cNvPicPr>
            <a:picLocks noChangeAspect="1"/>
          </p:cNvPicPr>
          <p:nvPr/>
        </p:nvPicPr>
        <p:blipFill rotWithShape="1">
          <a:blip r:embed="rId4">
            <a:extLst>
              <a:ext uri="{28A0092B-C50C-407E-A947-70E740481C1C}">
                <a14:useLocalDpi xmlns:a14="http://schemas.microsoft.com/office/drawing/2010/main" val="0"/>
              </a:ext>
            </a:extLst>
          </a:blip>
          <a:srcRect l="2155" r="4922"/>
          <a:stretch/>
        </p:blipFill>
        <p:spPr>
          <a:xfrm>
            <a:off x="4030133" y="919406"/>
            <a:ext cx="5113867" cy="4724479"/>
          </a:xfrm>
          <a:prstGeom prst="rect">
            <a:avLst/>
          </a:prstGeom>
        </p:spPr>
      </p:pic>
    </p:spTree>
    <p:extLst>
      <p:ext uri="{BB962C8B-B14F-4D97-AF65-F5344CB8AC3E}">
        <p14:creationId xmlns:p14="http://schemas.microsoft.com/office/powerpoint/2010/main" val="228085545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913</TotalTime>
  <Words>521</Words>
  <Application>Microsoft Macintosh PowerPoint</Application>
  <PresentationFormat>On-screen Show (4:3)</PresentationFormat>
  <Paragraphs>71</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Raising Up New  Programs of Growth</vt:lpstr>
      <vt:lpstr>California clusters in need of support</vt:lpstr>
      <vt:lpstr>Mendocino County</vt:lpstr>
      <vt:lpstr>Mendocino County: Ukiah</vt:lpstr>
      <vt:lpstr>Mendocino County: Fort Bragg</vt:lpstr>
      <vt:lpstr>Lake County</vt:lpstr>
      <vt:lpstr>Clearlake, CA</vt:lpstr>
      <vt:lpstr>Trinity County</vt:lpstr>
      <vt:lpstr>Trinity County</vt:lpstr>
      <vt:lpstr>Del Norte County (Crescent City)</vt:lpstr>
      <vt:lpstr>Del Norte County (Crescent City)</vt:lpstr>
      <vt:lpstr>Modoc County</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Raising up new  programs of growth</dc:title>
  <dc:creator>Nasim Mullen</dc:creator>
  <cp:lastModifiedBy>Nasim Mullen</cp:lastModifiedBy>
  <cp:revision>28</cp:revision>
  <dcterms:created xsi:type="dcterms:W3CDTF">2014-11-18T06:12:54Z</dcterms:created>
  <dcterms:modified xsi:type="dcterms:W3CDTF">2014-11-22T19:47:35Z</dcterms:modified>
</cp:coreProperties>
</file>